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3" r:id="rId3"/>
    <p:sldId id="305" r:id="rId4"/>
    <p:sldId id="274" r:id="rId5"/>
    <p:sldId id="275" r:id="rId6"/>
    <p:sldId id="278" r:id="rId7"/>
    <p:sldId id="279" r:id="rId8"/>
    <p:sldId id="280" r:id="rId9"/>
    <p:sldId id="281" r:id="rId10"/>
    <p:sldId id="282" r:id="rId11"/>
    <p:sldId id="285" r:id="rId12"/>
    <p:sldId id="307" r:id="rId13"/>
    <p:sldId id="289" r:id="rId14"/>
    <p:sldId id="290" r:id="rId15"/>
    <p:sldId id="292" r:id="rId16"/>
    <p:sldId id="293" r:id="rId17"/>
    <p:sldId id="296" r:id="rId18"/>
    <p:sldId id="298" r:id="rId19"/>
    <p:sldId id="299" r:id="rId20"/>
    <p:sldId id="300" r:id="rId21"/>
  </p:sldIdLst>
  <p:sldSz cx="9144000" cy="6858000" type="screen4x3"/>
  <p:notesSz cx="6858000" cy="9144000"/>
  <p:embeddedFontLst>
    <p:embeddedFont>
      <p:font typeface="Constanti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EVtjkxjTrvmMrYwvzLgAvmovt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uo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14AC1FF-E96A-4834-B4CA-CD97E8D40064}">
  <a:tblStyle styleId="{714AC1FF-E96A-4834-B4CA-CD97E8D4006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59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88551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6" name="Google Shape;71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549466"/>
            <a:ext cx="8821737" cy="838200"/>
          </a:xfrm>
          <a:prstGeom prst="roundRect">
            <a:avLst>
              <a:gd name="adj" fmla="val 16667"/>
            </a:avLst>
          </a:prstGeom>
          <a:solidFill>
            <a:srgbClr val="8C2084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</a:t>
            </a:r>
            <a:r>
              <a:rPr lang="en-US" sz="3200" b="1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CÁC LOẠI HỢP CHẤT VÔ CƠ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2761989" y="2835058"/>
            <a:ext cx="5115012" cy="838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</a:t>
            </a:r>
            <a:r>
              <a:rPr lang="en-US" sz="4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Ề</a:t>
            </a:r>
            <a:r>
              <a:rPr lang="en-US" sz="4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OXIDE </a:t>
            </a:r>
            <a:endParaRPr dirty="0"/>
          </a:p>
        </p:txBody>
      </p:sp>
      <p:sp>
        <p:nvSpPr>
          <p:cNvPr id="91" name="Google Shape;91;p1" descr="300+ Mẫu Background đẹp Chất Lượng Trong Thiết Kế In ấ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2" name="Google Shape;92;p1" descr="300+ Mẫu Background đẹp Chất Lượng Trong Thiết Kế In ấ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96" y="-925163"/>
            <a:ext cx="8750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7"/>
          <p:cNvSpPr/>
          <p:nvPr/>
        </p:nvSpPr>
        <p:spPr>
          <a:xfrm>
            <a:off x="2099870" y="235053"/>
            <a:ext cx="5929313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acidic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oxide:</a:t>
            </a:r>
            <a:endParaRPr dirty="0"/>
          </a:p>
        </p:txBody>
      </p:sp>
      <p:grpSp>
        <p:nvGrpSpPr>
          <p:cNvPr id="11" name="Google Shape;300;p20"/>
          <p:cNvGrpSpPr/>
          <p:nvPr/>
        </p:nvGrpSpPr>
        <p:grpSpPr>
          <a:xfrm>
            <a:off x="505738" y="1315232"/>
            <a:ext cx="8538054" cy="1365337"/>
            <a:chOff x="228605" y="-9366"/>
            <a:chExt cx="8801100" cy="1368707"/>
          </a:xfrm>
        </p:grpSpPr>
        <p:sp>
          <p:nvSpPr>
            <p:cNvPr id="12" name="Google Shape;301;p20"/>
            <p:cNvSpPr/>
            <p:nvPr/>
          </p:nvSpPr>
          <p:spPr>
            <a:xfrm>
              <a:off x="228605" y="-9366"/>
              <a:ext cx="8801100" cy="13687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Một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basic oxide  +  A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cidic oxide         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Muối</a:t>
              </a:r>
              <a:endPara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  (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OB  + 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OA             M)</a:t>
              </a:r>
              <a:endParaRPr lang="en-US" sz="28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p:cxnSp>
          <p:nvCxnSpPr>
            <p:cNvPr id="13" name="Google Shape;302;p20"/>
            <p:cNvCxnSpPr/>
            <p:nvPr/>
          </p:nvCxnSpPr>
          <p:spPr>
            <a:xfrm>
              <a:off x="5976868" y="263832"/>
              <a:ext cx="561975" cy="0"/>
            </a:xfrm>
            <a:prstGeom prst="straightConnector1">
              <a:avLst/>
            </a:prstGeom>
            <a:noFill/>
            <a:ln w="5715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7" name="Google Shape;448;p30"/>
          <p:cNvSpPr txBox="1"/>
          <p:nvPr/>
        </p:nvSpPr>
        <p:spPr>
          <a:xfrm>
            <a:off x="2741028" y="2956435"/>
            <a:ext cx="7227517" cy="286228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PTHH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K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+   SO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Na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+   P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 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CO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Google Shape;302;p20"/>
          <p:cNvCxnSpPr/>
          <p:nvPr/>
        </p:nvCxnSpPr>
        <p:spPr>
          <a:xfrm>
            <a:off x="4783538" y="2021994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 txBox="1"/>
          <p:nvPr/>
        </p:nvSpPr>
        <p:spPr>
          <a:xfrm>
            <a:off x="1752600" y="990600"/>
            <a:ext cx="311785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+ SO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3" name="Google Shape;453;p30"/>
          <p:cNvCxnSpPr/>
          <p:nvPr/>
        </p:nvCxnSpPr>
        <p:spPr>
          <a:xfrm>
            <a:off x="4870450" y="1524000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54" name="Google Shape;454;p30"/>
          <p:cNvSpPr txBox="1"/>
          <p:nvPr/>
        </p:nvSpPr>
        <p:spPr>
          <a:xfrm>
            <a:off x="5381625" y="1009650"/>
            <a:ext cx="6350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30"/>
          <p:cNvSpPr txBox="1"/>
          <p:nvPr/>
        </p:nvSpPr>
        <p:spPr>
          <a:xfrm>
            <a:off x="5835650" y="1335088"/>
            <a:ext cx="541338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   </a:t>
            </a:r>
            <a:endParaRPr sz="36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6065838" y="1022350"/>
            <a:ext cx="11382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30"/>
          <p:cNvSpPr txBox="1"/>
          <p:nvPr/>
        </p:nvSpPr>
        <p:spPr>
          <a:xfrm>
            <a:off x="5467350" y="506413"/>
            <a:ext cx="7969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30"/>
          <p:cNvSpPr txBox="1"/>
          <p:nvPr/>
        </p:nvSpPr>
        <p:spPr>
          <a:xfrm>
            <a:off x="6313488" y="530225"/>
            <a:ext cx="7969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    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30"/>
          <p:cNvSpPr txBox="1"/>
          <p:nvPr/>
        </p:nvSpPr>
        <p:spPr>
          <a:xfrm>
            <a:off x="1517650" y="1871663"/>
            <a:ext cx="4090988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+   P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0" name="Google Shape;460;p30"/>
          <p:cNvCxnSpPr/>
          <p:nvPr/>
        </p:nvCxnSpPr>
        <p:spPr>
          <a:xfrm>
            <a:off x="5211763" y="2363788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61" name="Google Shape;461;p30"/>
          <p:cNvSpPr txBox="1"/>
          <p:nvPr/>
        </p:nvSpPr>
        <p:spPr>
          <a:xfrm>
            <a:off x="1212850" y="1860550"/>
            <a:ext cx="53975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   </a:t>
            </a:r>
            <a:endParaRPr sz="44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5618163" y="1900238"/>
            <a:ext cx="5397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   </a:t>
            </a:r>
            <a:endParaRPr sz="44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30"/>
          <p:cNvSpPr txBox="1"/>
          <p:nvPr/>
        </p:nvSpPr>
        <p:spPr>
          <a:xfrm>
            <a:off x="5942013" y="1905000"/>
            <a:ext cx="8715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Google Shape;464;p30"/>
          <p:cNvSpPr txBox="1"/>
          <p:nvPr/>
        </p:nvSpPr>
        <p:spPr>
          <a:xfrm>
            <a:off x="6827838" y="1922463"/>
            <a:ext cx="145256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30"/>
          <p:cNvSpPr txBox="1"/>
          <p:nvPr/>
        </p:nvSpPr>
        <p:spPr>
          <a:xfrm>
            <a:off x="6611938" y="2211388"/>
            <a:ext cx="5397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   </a:t>
            </a:r>
            <a:endParaRPr sz="36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30"/>
          <p:cNvSpPr txBox="1"/>
          <p:nvPr/>
        </p:nvSpPr>
        <p:spPr>
          <a:xfrm>
            <a:off x="6288088" y="1522413"/>
            <a:ext cx="7985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   </a:t>
            </a:r>
            <a:endParaRPr sz="60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30"/>
          <p:cNvSpPr txBox="1"/>
          <p:nvPr/>
        </p:nvSpPr>
        <p:spPr>
          <a:xfrm>
            <a:off x="6999288" y="1501775"/>
            <a:ext cx="1008062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    </a:t>
            </a:r>
            <a:endParaRPr sz="60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30"/>
          <p:cNvSpPr txBox="1"/>
          <p:nvPr/>
        </p:nvSpPr>
        <p:spPr>
          <a:xfrm>
            <a:off x="1651000" y="2963863"/>
            <a:ext cx="36004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  +  CO</a:t>
            </a:r>
            <a:r>
              <a:rPr lang="en-US" sz="4400" b="1" baseline="-25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9" name="Google Shape;469;p30"/>
          <p:cNvCxnSpPr/>
          <p:nvPr/>
        </p:nvCxnSpPr>
        <p:spPr>
          <a:xfrm>
            <a:off x="5173663" y="3505200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70" name="Google Shape;470;p30"/>
          <p:cNvSpPr txBox="1"/>
          <p:nvPr/>
        </p:nvSpPr>
        <p:spPr>
          <a:xfrm>
            <a:off x="5592763" y="2963863"/>
            <a:ext cx="12398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30"/>
          <p:cNvSpPr txBox="1"/>
          <p:nvPr/>
        </p:nvSpPr>
        <p:spPr>
          <a:xfrm>
            <a:off x="6326188" y="2989263"/>
            <a:ext cx="145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30"/>
          <p:cNvSpPr txBox="1"/>
          <p:nvPr/>
        </p:nvSpPr>
        <p:spPr>
          <a:xfrm>
            <a:off x="5661025" y="2471738"/>
            <a:ext cx="1008063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    </a:t>
            </a:r>
            <a:endParaRPr sz="60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30"/>
          <p:cNvSpPr txBox="1"/>
          <p:nvPr/>
        </p:nvSpPr>
        <p:spPr>
          <a:xfrm>
            <a:off x="6781800" y="2508250"/>
            <a:ext cx="100806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    </a:t>
            </a:r>
            <a:endParaRPr sz="60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43"/>
          <p:cNvGrpSpPr/>
          <p:nvPr/>
        </p:nvGrpSpPr>
        <p:grpSpPr>
          <a:xfrm>
            <a:off x="1412874" y="-465138"/>
            <a:ext cx="7544901" cy="2489201"/>
            <a:chOff x="1447800" y="-469157"/>
            <a:chExt cx="7510083" cy="2622579"/>
          </a:xfrm>
        </p:grpSpPr>
        <p:cxnSp>
          <p:nvCxnSpPr>
            <p:cNvPr id="687" name="Google Shape;687;p43"/>
            <p:cNvCxnSpPr/>
            <p:nvPr/>
          </p:nvCxnSpPr>
          <p:spPr>
            <a:xfrm rot="10800000" flipH="1">
              <a:off x="1447800" y="686584"/>
              <a:ext cx="1360530" cy="1466838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88" name="Google Shape;688;p43"/>
            <p:cNvSpPr txBox="1"/>
            <p:nvPr/>
          </p:nvSpPr>
          <p:spPr>
            <a:xfrm rot="-2827022">
              <a:off x="1026827" y="546820"/>
              <a:ext cx="2614063" cy="58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B05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 H2O  </a:t>
              </a:r>
              <a:endParaRPr sz="32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1" name="Google Shape;691;p43"/>
            <p:cNvSpPr txBox="1"/>
            <p:nvPr/>
          </p:nvSpPr>
          <p:spPr>
            <a:xfrm>
              <a:off x="2557083" y="26831"/>
              <a:ext cx="6400800" cy="811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DD Base  </a:t>
              </a:r>
              <a:endParaRPr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95" name="Google Shape;695;p43"/>
          <p:cNvCxnSpPr/>
          <p:nvPr/>
        </p:nvCxnSpPr>
        <p:spPr>
          <a:xfrm>
            <a:off x="1447800" y="2111375"/>
            <a:ext cx="3090863" cy="81121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6" name="Google Shape;696;p43"/>
          <p:cNvSpPr txBox="1"/>
          <p:nvPr/>
        </p:nvSpPr>
        <p:spPr>
          <a:xfrm rot="792044">
            <a:off x="1758950" y="2455863"/>
            <a:ext cx="261143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  <a:endParaRPr dirty="0"/>
          </a:p>
        </p:txBody>
      </p:sp>
      <p:sp>
        <p:nvSpPr>
          <p:cNvPr id="697" name="Google Shape;697;p43"/>
          <p:cNvSpPr txBox="1"/>
          <p:nvPr/>
        </p:nvSpPr>
        <p:spPr>
          <a:xfrm>
            <a:off x="4648200" y="2563813"/>
            <a:ext cx="4114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1409700" y="2024063"/>
            <a:ext cx="1376363" cy="346233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5" name="Google Shape;705;p43"/>
          <p:cNvSpPr txBox="1"/>
          <p:nvPr/>
        </p:nvSpPr>
        <p:spPr>
          <a:xfrm rot="4120468">
            <a:off x="89693" y="4201288"/>
            <a:ext cx="401637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+acidic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</a:t>
            </a:r>
            <a:endParaRPr dirty="0"/>
          </a:p>
        </p:txBody>
      </p:sp>
      <p:sp>
        <p:nvSpPr>
          <p:cNvPr id="706" name="Google Shape;706;p43"/>
          <p:cNvSpPr txBox="1"/>
          <p:nvPr/>
        </p:nvSpPr>
        <p:spPr>
          <a:xfrm>
            <a:off x="2779713" y="5070475"/>
            <a:ext cx="19002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Muối    </a:t>
            </a:r>
            <a:endParaRPr/>
          </a:p>
        </p:txBody>
      </p:sp>
      <p:sp>
        <p:nvSpPr>
          <p:cNvPr id="713" name="Google Shape;713;p43"/>
          <p:cNvSpPr txBox="1"/>
          <p:nvPr/>
        </p:nvSpPr>
        <p:spPr>
          <a:xfrm>
            <a:off x="-53975" y="1544638"/>
            <a:ext cx="1338263" cy="1077178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3273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4"/>
          <p:cNvSpPr/>
          <p:nvPr/>
        </p:nvSpPr>
        <p:spPr>
          <a:xfrm>
            <a:off x="1266498" y="2404997"/>
            <a:ext cx="7696200" cy="12184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Acidic oxide  + 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</a:t>
            </a:r>
          </a:p>
          <a:p>
            <a:pPr lvl="0"/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(OA   +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       A)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dirty="0"/>
          </a:p>
        </p:txBody>
      </p:sp>
      <p:cxnSp>
        <p:nvCxnSpPr>
          <p:cNvPr id="544" name="Google Shape;544;p34"/>
          <p:cNvCxnSpPr/>
          <p:nvPr/>
        </p:nvCxnSpPr>
        <p:spPr>
          <a:xfrm>
            <a:off x="5232438" y="2634532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545" name="Google Shape;545;p34"/>
          <p:cNvGrpSpPr/>
          <p:nvPr/>
        </p:nvGrpSpPr>
        <p:grpSpPr>
          <a:xfrm>
            <a:off x="2420362" y="3623467"/>
            <a:ext cx="6560800" cy="1754187"/>
            <a:chOff x="2883693" y="1527475"/>
            <a:chExt cx="6881814" cy="1660742"/>
          </a:xfrm>
        </p:grpSpPr>
        <p:sp>
          <p:nvSpPr>
            <p:cNvPr id="546" name="Google Shape;546;p34"/>
            <p:cNvSpPr txBox="1"/>
            <p:nvPr/>
          </p:nvSpPr>
          <p:spPr>
            <a:xfrm>
              <a:off x="2883693" y="1527475"/>
              <a:ext cx="6881814" cy="1660742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VD: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Hoàn</a:t>
              </a:r>
              <a:r>
                <a:rPr lang="en-US" sz="3600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thành</a:t>
              </a:r>
              <a:r>
                <a:rPr lang="en-US" sz="3600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</a:t>
              </a:r>
              <a:r>
                <a:rPr lang="en-US" sz="3600" b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PTHH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sau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SO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+   H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P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+   H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lang="en-US" sz="3600" b="1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lang="en-US" sz="36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47" name="Google Shape;547;p34"/>
            <p:cNvCxnSpPr/>
            <p:nvPr/>
          </p:nvCxnSpPr>
          <p:spPr>
            <a:xfrm>
              <a:off x="6426994" y="2441259"/>
              <a:ext cx="762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48" name="Google Shape;548;p34"/>
            <p:cNvCxnSpPr/>
            <p:nvPr/>
          </p:nvCxnSpPr>
          <p:spPr>
            <a:xfrm>
              <a:off x="6446044" y="2923701"/>
              <a:ext cx="762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0" name="Google Shape;535;p33"/>
          <p:cNvSpPr/>
          <p:nvPr/>
        </p:nvSpPr>
        <p:spPr>
          <a:xfrm>
            <a:off x="1600200" y="838200"/>
            <a:ext cx="7567612" cy="609600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Acidic oxide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hóa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11" name="Google Shape;536;p33"/>
          <p:cNvSpPr/>
          <p:nvPr/>
        </p:nvSpPr>
        <p:spPr>
          <a:xfrm>
            <a:off x="1890386" y="1611802"/>
            <a:ext cx="6448425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dirty="0"/>
          </a:p>
        </p:txBody>
      </p:sp>
      <p:cxnSp>
        <p:nvCxnSpPr>
          <p:cNvPr id="12" name="Google Shape;544;p34"/>
          <p:cNvCxnSpPr/>
          <p:nvPr/>
        </p:nvCxnSpPr>
        <p:spPr>
          <a:xfrm>
            <a:off x="4891382" y="3022217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5"/>
          <p:cNvSpPr txBox="1"/>
          <p:nvPr/>
        </p:nvSpPr>
        <p:spPr>
          <a:xfrm>
            <a:off x="1066800" y="1524000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44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6" name="Google Shape;556;p35"/>
          <p:cNvCxnSpPr/>
          <p:nvPr/>
        </p:nvCxnSpPr>
        <p:spPr>
          <a:xfrm>
            <a:off x="5200650" y="2044700"/>
            <a:ext cx="695325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57" name="Google Shape;557;p35"/>
          <p:cNvSpPr txBox="1"/>
          <p:nvPr/>
        </p:nvSpPr>
        <p:spPr>
          <a:xfrm>
            <a:off x="6381750" y="1968500"/>
            <a:ext cx="53975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36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Google Shape;558;p35"/>
          <p:cNvSpPr txBox="1"/>
          <p:nvPr/>
        </p:nvSpPr>
        <p:spPr>
          <a:xfrm>
            <a:off x="5973763" y="920750"/>
            <a:ext cx="768350" cy="144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  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35"/>
          <p:cNvSpPr txBox="1"/>
          <p:nvPr/>
        </p:nvSpPr>
        <p:spPr>
          <a:xfrm>
            <a:off x="6623050" y="1562100"/>
            <a:ext cx="145415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35"/>
          <p:cNvSpPr txBox="1"/>
          <p:nvPr/>
        </p:nvSpPr>
        <p:spPr>
          <a:xfrm>
            <a:off x="5924550" y="996950"/>
            <a:ext cx="1771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   II    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35"/>
          <p:cNvSpPr txBox="1"/>
          <p:nvPr/>
        </p:nvSpPr>
        <p:spPr>
          <a:xfrm>
            <a:off x="1152525" y="3200400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44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2" name="Google Shape;562;p35"/>
          <p:cNvCxnSpPr/>
          <p:nvPr/>
        </p:nvCxnSpPr>
        <p:spPr>
          <a:xfrm>
            <a:off x="5316538" y="3708400"/>
            <a:ext cx="695325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63" name="Google Shape;563;p35"/>
          <p:cNvSpPr txBox="1"/>
          <p:nvPr/>
        </p:nvSpPr>
        <p:spPr>
          <a:xfrm>
            <a:off x="7105650" y="3208338"/>
            <a:ext cx="145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6142038" y="3249613"/>
            <a:ext cx="54133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5" name="Google Shape;565;p35"/>
          <p:cNvSpPr txBox="1"/>
          <p:nvPr/>
        </p:nvSpPr>
        <p:spPr>
          <a:xfrm>
            <a:off x="6564313" y="2741613"/>
            <a:ext cx="1938337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  III    </a:t>
            </a:r>
            <a:endParaRPr sz="60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Google Shape;566;p35"/>
          <p:cNvSpPr txBox="1"/>
          <p:nvPr/>
        </p:nvSpPr>
        <p:spPr>
          <a:xfrm>
            <a:off x="6427788" y="3227388"/>
            <a:ext cx="768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 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35"/>
          <p:cNvSpPr txBox="1"/>
          <p:nvPr/>
        </p:nvSpPr>
        <p:spPr>
          <a:xfrm>
            <a:off x="3779838" y="3241675"/>
            <a:ext cx="5397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35"/>
          <p:cNvSpPr txBox="1"/>
          <p:nvPr/>
        </p:nvSpPr>
        <p:spPr>
          <a:xfrm>
            <a:off x="6883400" y="3606800"/>
            <a:ext cx="539750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   </a:t>
            </a:r>
            <a:endParaRPr sz="3600" b="1" baseline="-250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7"/>
          <p:cNvSpPr/>
          <p:nvPr/>
        </p:nvSpPr>
        <p:spPr>
          <a:xfrm>
            <a:off x="1199269" y="1955774"/>
            <a:ext cx="7696200" cy="10880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Acidic oxide  +  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 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Muối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lang="en-US" sz="28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(OA + B           M +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O)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7" name="Google Shape;587;p37"/>
          <p:cNvCxnSpPr/>
          <p:nvPr/>
        </p:nvCxnSpPr>
        <p:spPr>
          <a:xfrm>
            <a:off x="5464218" y="2297587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88" name="Google Shape;588;p37"/>
          <p:cNvSpPr txBox="1"/>
          <p:nvPr/>
        </p:nvSpPr>
        <p:spPr>
          <a:xfrm>
            <a:off x="1606463" y="3302000"/>
            <a:ext cx="6881813" cy="28622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PTHH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CO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+  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NaOH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SO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 KOH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P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 </a:t>
            </a:r>
            <a:r>
              <a:rPr lang="en-US" sz="3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(OH)</a:t>
            </a: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9" name="Google Shape;589;p37"/>
          <p:cNvCxnSpPr/>
          <p:nvPr/>
        </p:nvCxnSpPr>
        <p:spPr>
          <a:xfrm>
            <a:off x="5673008" y="4188564"/>
            <a:ext cx="76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0" name="Google Shape;590;p37"/>
          <p:cNvCxnSpPr/>
          <p:nvPr/>
        </p:nvCxnSpPr>
        <p:spPr>
          <a:xfrm>
            <a:off x="5645193" y="4733131"/>
            <a:ext cx="76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91" name="Google Shape;591;p37"/>
          <p:cNvCxnSpPr/>
          <p:nvPr/>
        </p:nvCxnSpPr>
        <p:spPr>
          <a:xfrm>
            <a:off x="5935663" y="5306165"/>
            <a:ext cx="76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634;p39"/>
          <p:cNvSpPr/>
          <p:nvPr/>
        </p:nvSpPr>
        <p:spPr>
          <a:xfrm>
            <a:off x="1509614" y="724633"/>
            <a:ext cx="6097275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base:</a:t>
            </a:r>
            <a:endParaRPr dirty="0"/>
          </a:p>
        </p:txBody>
      </p:sp>
      <p:cxnSp>
        <p:nvCxnSpPr>
          <p:cNvPr id="10" name="Google Shape;587;p37"/>
          <p:cNvCxnSpPr/>
          <p:nvPr/>
        </p:nvCxnSpPr>
        <p:spPr>
          <a:xfrm>
            <a:off x="4485394" y="2775664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8" y="-4476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8"/>
          <p:cNvSpPr txBox="1"/>
          <p:nvPr/>
        </p:nvSpPr>
        <p:spPr>
          <a:xfrm>
            <a:off x="381000" y="1189038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NaOH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99" name="Google Shape;599;p38"/>
          <p:cNvCxnSpPr/>
          <p:nvPr/>
        </p:nvCxnSpPr>
        <p:spPr>
          <a:xfrm>
            <a:off x="4267200" y="1730375"/>
            <a:ext cx="347663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00" name="Google Shape;600;p38"/>
          <p:cNvSpPr txBox="1"/>
          <p:nvPr/>
        </p:nvSpPr>
        <p:spPr>
          <a:xfrm>
            <a:off x="4722813" y="1222375"/>
            <a:ext cx="104298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Google Shape;601;p38"/>
          <p:cNvSpPr txBox="1"/>
          <p:nvPr/>
        </p:nvSpPr>
        <p:spPr>
          <a:xfrm>
            <a:off x="5597525" y="1214438"/>
            <a:ext cx="145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38"/>
          <p:cNvSpPr txBox="1"/>
          <p:nvPr/>
        </p:nvSpPr>
        <p:spPr>
          <a:xfrm>
            <a:off x="5403850" y="1570038"/>
            <a:ext cx="5397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36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8"/>
          <p:cNvSpPr txBox="1"/>
          <p:nvPr/>
        </p:nvSpPr>
        <p:spPr>
          <a:xfrm>
            <a:off x="4725988" y="674688"/>
            <a:ext cx="1771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   II    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38"/>
          <p:cNvSpPr txBox="1"/>
          <p:nvPr/>
        </p:nvSpPr>
        <p:spPr>
          <a:xfrm>
            <a:off x="6791325" y="1255713"/>
            <a:ext cx="1828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4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6000" b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38"/>
          <p:cNvSpPr txBox="1"/>
          <p:nvPr/>
        </p:nvSpPr>
        <p:spPr>
          <a:xfrm>
            <a:off x="2151063" y="1190625"/>
            <a:ext cx="53975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38"/>
          <p:cNvSpPr txBox="1"/>
          <p:nvPr/>
        </p:nvSpPr>
        <p:spPr>
          <a:xfrm>
            <a:off x="449263" y="2759075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  KOH    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7" name="Google Shape;607;p38"/>
          <p:cNvCxnSpPr/>
          <p:nvPr/>
        </p:nvCxnSpPr>
        <p:spPr>
          <a:xfrm>
            <a:off x="4267200" y="3195638"/>
            <a:ext cx="347663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08" name="Google Shape;608;p38"/>
          <p:cNvSpPr txBox="1"/>
          <p:nvPr/>
        </p:nvSpPr>
        <p:spPr>
          <a:xfrm>
            <a:off x="4819650" y="2746375"/>
            <a:ext cx="6731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Google Shape;609;p38"/>
          <p:cNvSpPr txBox="1"/>
          <p:nvPr/>
        </p:nvSpPr>
        <p:spPr>
          <a:xfrm>
            <a:off x="5403850" y="2751138"/>
            <a:ext cx="145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38"/>
          <p:cNvSpPr txBox="1"/>
          <p:nvPr/>
        </p:nvSpPr>
        <p:spPr>
          <a:xfrm>
            <a:off x="5216525" y="3167063"/>
            <a:ext cx="5397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36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38"/>
          <p:cNvSpPr txBox="1"/>
          <p:nvPr/>
        </p:nvSpPr>
        <p:spPr>
          <a:xfrm>
            <a:off x="4787900" y="2212975"/>
            <a:ext cx="17716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   II    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38"/>
          <p:cNvSpPr txBox="1"/>
          <p:nvPr/>
        </p:nvSpPr>
        <p:spPr>
          <a:xfrm>
            <a:off x="6635750" y="2755900"/>
            <a:ext cx="18288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H</a:t>
            </a:r>
            <a:r>
              <a:rPr lang="en-US" sz="4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6000" b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Google Shape;613;p38"/>
          <p:cNvSpPr txBox="1"/>
          <p:nvPr/>
        </p:nvSpPr>
        <p:spPr>
          <a:xfrm>
            <a:off x="2222500" y="2757488"/>
            <a:ext cx="5397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317500" y="4165600"/>
            <a:ext cx="483711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</a:t>
            </a:r>
            <a:r>
              <a:rPr lang="en-US" sz="4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(OH)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5" name="Google Shape;615;p38"/>
          <p:cNvCxnSpPr/>
          <p:nvPr/>
        </p:nvCxnSpPr>
        <p:spPr>
          <a:xfrm>
            <a:off x="4457700" y="4672013"/>
            <a:ext cx="347663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16" name="Google Shape;616;p38"/>
          <p:cNvSpPr txBox="1"/>
          <p:nvPr/>
        </p:nvSpPr>
        <p:spPr>
          <a:xfrm>
            <a:off x="4826000" y="4184650"/>
            <a:ext cx="954088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p38"/>
          <p:cNvSpPr txBox="1"/>
          <p:nvPr/>
        </p:nvSpPr>
        <p:spPr>
          <a:xfrm>
            <a:off x="5675313" y="4183063"/>
            <a:ext cx="145415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38"/>
          <p:cNvSpPr txBox="1"/>
          <p:nvPr/>
        </p:nvSpPr>
        <p:spPr>
          <a:xfrm>
            <a:off x="1798638" y="4184650"/>
            <a:ext cx="57467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9" name="Google Shape;619;p38"/>
          <p:cNvSpPr txBox="1"/>
          <p:nvPr/>
        </p:nvSpPr>
        <p:spPr>
          <a:xfrm>
            <a:off x="5126038" y="3622675"/>
            <a:ext cx="2297112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    III    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38"/>
          <p:cNvSpPr txBox="1"/>
          <p:nvPr/>
        </p:nvSpPr>
        <p:spPr>
          <a:xfrm>
            <a:off x="7212013" y="4254500"/>
            <a:ext cx="204787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H</a:t>
            </a:r>
            <a:r>
              <a:rPr lang="en-US" sz="4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6000" b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38"/>
          <p:cNvSpPr txBox="1"/>
          <p:nvPr/>
        </p:nvSpPr>
        <p:spPr>
          <a:xfrm>
            <a:off x="5510213" y="4127500"/>
            <a:ext cx="212407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     )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38"/>
          <p:cNvSpPr txBox="1"/>
          <p:nvPr/>
        </p:nvSpPr>
        <p:spPr>
          <a:xfrm>
            <a:off x="7577138" y="4254500"/>
            <a:ext cx="57467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00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1"/>
          <p:cNvSpPr/>
          <p:nvPr/>
        </p:nvSpPr>
        <p:spPr>
          <a:xfrm>
            <a:off x="2413093" y="377928"/>
            <a:ext cx="6499088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 oxide:</a:t>
            </a:r>
            <a:endParaRPr dirty="0"/>
          </a:p>
        </p:txBody>
      </p:sp>
      <p:sp>
        <p:nvSpPr>
          <p:cNvPr id="9" name="Google Shape;301;p20"/>
          <p:cNvSpPr/>
          <p:nvPr/>
        </p:nvSpPr>
        <p:spPr>
          <a:xfrm>
            <a:off x="1789504" y="2033781"/>
            <a:ext cx="7241762" cy="16944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cidic oxide   +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ột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 oxide        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Muối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(OA + OB          M)  </a:t>
            </a:r>
            <a:endParaRPr dirty="0"/>
          </a:p>
        </p:txBody>
      </p:sp>
      <p:cxnSp>
        <p:nvCxnSpPr>
          <p:cNvPr id="10" name="Google Shape;587;p37"/>
          <p:cNvCxnSpPr/>
          <p:nvPr/>
        </p:nvCxnSpPr>
        <p:spPr>
          <a:xfrm>
            <a:off x="7308345" y="2743200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587;p37"/>
          <p:cNvCxnSpPr/>
          <p:nvPr/>
        </p:nvCxnSpPr>
        <p:spPr>
          <a:xfrm>
            <a:off x="5039400" y="3148209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43"/>
          <p:cNvGrpSpPr/>
          <p:nvPr/>
        </p:nvGrpSpPr>
        <p:grpSpPr>
          <a:xfrm>
            <a:off x="1412874" y="-465138"/>
            <a:ext cx="7544901" cy="2489201"/>
            <a:chOff x="1447800" y="-469157"/>
            <a:chExt cx="7510083" cy="2622579"/>
          </a:xfrm>
        </p:grpSpPr>
        <p:cxnSp>
          <p:nvCxnSpPr>
            <p:cNvPr id="687" name="Google Shape;687;p43"/>
            <p:cNvCxnSpPr/>
            <p:nvPr/>
          </p:nvCxnSpPr>
          <p:spPr>
            <a:xfrm rot="10800000" flipH="1">
              <a:off x="1447800" y="686584"/>
              <a:ext cx="1360530" cy="1466838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88" name="Google Shape;688;p43"/>
            <p:cNvSpPr txBox="1"/>
            <p:nvPr/>
          </p:nvSpPr>
          <p:spPr>
            <a:xfrm rot="-2827022">
              <a:off x="1026827" y="546820"/>
              <a:ext cx="2614063" cy="58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B05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+ H2O  </a:t>
              </a:r>
              <a:endParaRPr sz="32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1" name="Google Shape;691;p43"/>
            <p:cNvSpPr txBox="1"/>
            <p:nvPr/>
          </p:nvSpPr>
          <p:spPr>
            <a:xfrm>
              <a:off x="2557083" y="26831"/>
              <a:ext cx="6400800" cy="811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dd</a:t>
              </a:r>
              <a:r>
                <a:rPr lang="en-US" sz="4400"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Acid </a:t>
              </a:r>
              <a:endParaRPr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95" name="Google Shape;695;p43"/>
          <p:cNvCxnSpPr/>
          <p:nvPr/>
        </p:nvCxnSpPr>
        <p:spPr>
          <a:xfrm>
            <a:off x="1447800" y="2111375"/>
            <a:ext cx="3090863" cy="81121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96" name="Google Shape;696;p43"/>
          <p:cNvSpPr txBox="1"/>
          <p:nvPr/>
        </p:nvSpPr>
        <p:spPr>
          <a:xfrm rot="792044">
            <a:off x="1758950" y="2455863"/>
            <a:ext cx="261143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+dd base</a:t>
            </a:r>
            <a:endParaRPr/>
          </a:p>
        </p:txBody>
      </p:sp>
      <p:sp>
        <p:nvSpPr>
          <p:cNvPr id="697" name="Google Shape;697;p43"/>
          <p:cNvSpPr txBox="1"/>
          <p:nvPr/>
        </p:nvSpPr>
        <p:spPr>
          <a:xfrm>
            <a:off x="4648200" y="2563813"/>
            <a:ext cx="4114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cxnSp>
        <p:nvCxnSpPr>
          <p:cNvPr id="704" name="Google Shape;704;p43"/>
          <p:cNvCxnSpPr/>
          <p:nvPr/>
        </p:nvCxnSpPr>
        <p:spPr>
          <a:xfrm>
            <a:off x="1409700" y="2024063"/>
            <a:ext cx="1376363" cy="3462337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05" name="Google Shape;705;p43"/>
          <p:cNvSpPr txBox="1"/>
          <p:nvPr/>
        </p:nvSpPr>
        <p:spPr>
          <a:xfrm rot="4120468">
            <a:off x="62706" y="4010819"/>
            <a:ext cx="401637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+1 số basic oxide</a:t>
            </a:r>
            <a:endParaRPr/>
          </a:p>
        </p:txBody>
      </p:sp>
      <p:sp>
        <p:nvSpPr>
          <p:cNvPr id="706" name="Google Shape;706;p43"/>
          <p:cNvSpPr txBox="1"/>
          <p:nvPr/>
        </p:nvSpPr>
        <p:spPr>
          <a:xfrm>
            <a:off x="2779713" y="5070475"/>
            <a:ext cx="19002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Muối    </a:t>
            </a:r>
            <a:endParaRPr/>
          </a:p>
        </p:txBody>
      </p:sp>
      <p:sp>
        <p:nvSpPr>
          <p:cNvPr id="713" name="Google Shape;713;p43"/>
          <p:cNvSpPr txBox="1"/>
          <p:nvPr/>
        </p:nvSpPr>
        <p:spPr>
          <a:xfrm>
            <a:off x="-53975" y="1544638"/>
            <a:ext cx="1338263" cy="1077912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Acidic Oxide</a:t>
            </a:r>
            <a:endParaRPr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44" descr="Phim Hoạt Hình Chân Dung Suy Nghĩ Về Một Vấn đề Hình ảnh | Định dạng hình  ảnh PSD 611522981| vn.lovepik.com"/>
          <p:cNvPicPr preferRelativeResize="0"/>
          <p:nvPr/>
        </p:nvPicPr>
        <p:blipFill rotWithShape="1">
          <a:blip r:embed="rId3">
            <a:alphaModFix/>
          </a:blip>
          <a:srcRect b="11008"/>
          <a:stretch/>
        </p:blipFill>
        <p:spPr>
          <a:xfrm>
            <a:off x="0" y="4138286"/>
            <a:ext cx="2571750" cy="228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44"/>
          <p:cNvGrpSpPr/>
          <p:nvPr/>
        </p:nvGrpSpPr>
        <p:grpSpPr>
          <a:xfrm>
            <a:off x="575927" y="887343"/>
            <a:ext cx="6286544" cy="678960"/>
            <a:chOff x="304800" y="2094100"/>
            <a:chExt cx="7200953" cy="678960"/>
          </a:xfrm>
        </p:grpSpPr>
        <p:sp>
          <p:nvSpPr>
            <p:cNvPr id="726" name="Google Shape;726;p44"/>
            <p:cNvSpPr/>
            <p:nvPr/>
          </p:nvSpPr>
          <p:spPr>
            <a:xfrm>
              <a:off x="304800" y="2094100"/>
              <a:ext cx="7200953" cy="67896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4"/>
            <p:cNvSpPr/>
            <p:nvPr/>
          </p:nvSpPr>
          <p:spPr>
            <a:xfrm>
              <a:off x="337943" y="2127244"/>
              <a:ext cx="7038760" cy="612672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161275" tIns="0" rIns="161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II.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Khái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quát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về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sự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phân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loại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oxide</a:t>
              </a:r>
              <a:endParaRPr dirty="0"/>
            </a:p>
          </p:txBody>
        </p:sp>
      </p:grpSp>
      <p:sp>
        <p:nvSpPr>
          <p:cNvPr id="732" name="Google Shape;732;p44"/>
          <p:cNvSpPr/>
          <p:nvPr/>
        </p:nvSpPr>
        <p:spPr>
          <a:xfrm>
            <a:off x="3256397" y="2018506"/>
            <a:ext cx="5574451" cy="3580627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Bacic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oxide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Acidic oxide</a:t>
            </a: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lưỡng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endParaRPr sz="2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142999" y="38100"/>
            <a:ext cx="4581395" cy="1571625"/>
          </a:xfrm>
          <a:prstGeom prst="cloudCallout">
            <a:avLst>
              <a:gd name="adj1" fmla="val 18224"/>
              <a:gd name="adj2" fmla="val 93722"/>
            </a:avLst>
          </a:prstGeom>
          <a:solidFill>
            <a:srgbClr val="FDE9D8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 NIỆM OXIDE</a:t>
            </a:r>
            <a:endParaRPr sz="36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2438400" y="2276475"/>
            <a:ext cx="7086600" cy="193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Oxide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1929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4648200"/>
            <a:ext cx="1885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388" y="4735513"/>
            <a:ext cx="18859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1825" y="4849813"/>
            <a:ext cx="18859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45"/>
          <p:cNvSpPr txBox="1"/>
          <p:nvPr/>
        </p:nvSpPr>
        <p:spPr>
          <a:xfrm>
            <a:off x="1464959" y="1970042"/>
            <a:ext cx="7434262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TỰ HỌC: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Thuộc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TCHH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 oxide, acidic oxide.         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PTHH minh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dirty="0" err="1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2, 5 - SGK</a:t>
            </a:r>
            <a:r>
              <a:rPr lang="en-US" sz="28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800" b="1" dirty="0" err="1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2800" b="1" dirty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</a:t>
            </a:r>
            <a:r>
              <a:rPr lang="en-US" sz="2800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/>
        </p:nvSpPr>
        <p:spPr>
          <a:xfrm>
            <a:off x="1578279" y="1371165"/>
            <a:ext cx="7565721" cy="193895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oxide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(basic oxide, </a:t>
            </a:r>
            <a:r>
              <a:rPr lang="en-US" sz="4000" b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acidic oxide):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</a:t>
            </a:r>
            <a:r>
              <a:rPr lang="en-US" sz="40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Fe</a:t>
            </a:r>
            <a:r>
              <a:rPr lang="en-US" sz="40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2133600" y="31000"/>
            <a:ext cx="6357982" cy="10773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LOẠI OXIDE</a:t>
            </a:r>
            <a:endParaRPr dirty="0"/>
          </a:p>
        </p:txBody>
      </p:sp>
      <p:sp>
        <p:nvSpPr>
          <p:cNvPr id="5" name="Google Shape;233;p15"/>
          <p:cNvSpPr txBox="1"/>
          <p:nvPr/>
        </p:nvSpPr>
        <p:spPr>
          <a:xfrm>
            <a:off x="2329308" y="3640464"/>
            <a:ext cx="6814692" cy="193895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oxide: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Fe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lang="en-US" sz="40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Acidic oxide: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SO</a:t>
            </a:r>
            <a:r>
              <a:rPr lang="en-US" sz="4000" b="1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4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996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19"/>
          <p:cNvGrpSpPr/>
          <p:nvPr/>
        </p:nvGrpSpPr>
        <p:grpSpPr>
          <a:xfrm>
            <a:off x="1371600" y="14287"/>
            <a:ext cx="7772400" cy="678960"/>
            <a:chOff x="-1739915" y="2094100"/>
            <a:chExt cx="9245668" cy="678960"/>
          </a:xfrm>
        </p:grpSpPr>
        <p:sp>
          <p:nvSpPr>
            <p:cNvPr id="275" name="Google Shape;275;p19"/>
            <p:cNvSpPr/>
            <p:nvPr/>
          </p:nvSpPr>
          <p:spPr>
            <a:xfrm>
              <a:off x="304800" y="2094100"/>
              <a:ext cx="7200953" cy="6789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1739915" y="2094100"/>
              <a:ext cx="8583215" cy="6126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61275" tIns="0" rIns="1612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I.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</a:t>
              </a: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chất</a:t>
              </a: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hóa</a:t>
              </a: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học</a:t>
              </a: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</a:t>
              </a:r>
              <a:r>
                <a:rPr lang="en-US" sz="32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oxide</a:t>
              </a:r>
              <a:endParaRPr dirty="0"/>
            </a:p>
          </p:txBody>
        </p:sp>
      </p:grpSp>
      <p:sp>
        <p:nvSpPr>
          <p:cNvPr id="277" name="Google Shape;277;p19"/>
          <p:cNvSpPr/>
          <p:nvPr/>
        </p:nvSpPr>
        <p:spPr>
          <a:xfrm>
            <a:off x="1776412" y="838200"/>
            <a:ext cx="7391400" cy="609600"/>
          </a:xfrm>
          <a:prstGeom prst="roundRect">
            <a:avLst>
              <a:gd name="adj" fmla="val 16667"/>
            </a:avLst>
          </a:prstGeom>
          <a:solidFill>
            <a:srgbClr val="97480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Basic oxide có những tính chất hóa học nào?</a:t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2667000" y="1611803"/>
            <a:ext cx="6448425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1350961" y="1400115"/>
            <a:ext cx="91281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</a:t>
            </a:r>
            <a:r>
              <a:rPr lang="en-US" sz="4000" b="1" baseline="-25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Na</a:t>
            </a:r>
            <a:r>
              <a:rPr lang="en-US" sz="4000" b="1" baseline="-25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</a:t>
            </a:r>
            <a:r>
              <a:rPr lang="en-US" sz="4000" b="1" baseline="-25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O)</a:t>
            </a:r>
            <a:endParaRPr sz="5400" b="1" baseline="-25000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322263" y="3552825"/>
            <a:ext cx="4562475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+   H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7" name="Google Shape;287;p20"/>
          <p:cNvCxnSpPr/>
          <p:nvPr/>
        </p:nvCxnSpPr>
        <p:spPr>
          <a:xfrm>
            <a:off x="3944938" y="3990975"/>
            <a:ext cx="695325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88" name="Google Shape;288;p20"/>
          <p:cNvSpPr txBox="1"/>
          <p:nvPr/>
        </p:nvSpPr>
        <p:spPr>
          <a:xfrm>
            <a:off x="5237163" y="3554413"/>
            <a:ext cx="67786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 sz="6000" b="1" baseline="-25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5643563" y="3541713"/>
            <a:ext cx="12144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4926013" y="3516313"/>
            <a:ext cx="6064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315913" y="4756150"/>
            <a:ext cx="456247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H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2" name="Google Shape;292;p20"/>
          <p:cNvCxnSpPr/>
          <p:nvPr/>
        </p:nvCxnSpPr>
        <p:spPr>
          <a:xfrm>
            <a:off x="3938588" y="5195888"/>
            <a:ext cx="693737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3" name="Google Shape;293;p20"/>
          <p:cNvSpPr txBox="1"/>
          <p:nvPr/>
        </p:nvSpPr>
        <p:spPr>
          <a:xfrm>
            <a:off x="4884738" y="4778375"/>
            <a:ext cx="906462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endParaRPr sz="6000" b="1" baseline="-25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5584825" y="4778375"/>
            <a:ext cx="176371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OH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5014913" y="4252913"/>
            <a:ext cx="20351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    I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20"/>
          <p:cNvSpPr txBox="1"/>
          <p:nvPr/>
        </p:nvSpPr>
        <p:spPr>
          <a:xfrm>
            <a:off x="304800" y="5883275"/>
            <a:ext cx="456406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H</a:t>
            </a:r>
            <a:r>
              <a:rPr lang="en-US" sz="4400" b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7" name="Google Shape;297;p20"/>
          <p:cNvCxnSpPr/>
          <p:nvPr/>
        </p:nvCxnSpPr>
        <p:spPr>
          <a:xfrm>
            <a:off x="3824288" y="6284913"/>
            <a:ext cx="815975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8" name="Google Shape;298;p20"/>
          <p:cNvSpPr txBox="1"/>
          <p:nvPr/>
        </p:nvSpPr>
        <p:spPr>
          <a:xfrm>
            <a:off x="4849813" y="5868988"/>
            <a:ext cx="40370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  xảy ra P/Ư</a:t>
            </a:r>
            <a:endParaRPr sz="4800" b="1" baseline="-25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0" name="Google Shape;300;p20"/>
          <p:cNvGrpSpPr/>
          <p:nvPr/>
        </p:nvGrpSpPr>
        <p:grpSpPr>
          <a:xfrm>
            <a:off x="228600" y="324301"/>
            <a:ext cx="8801100" cy="880160"/>
            <a:chOff x="228605" y="172294"/>
            <a:chExt cx="8801100" cy="882332"/>
          </a:xfrm>
        </p:grpSpPr>
        <p:sp>
          <p:nvSpPr>
            <p:cNvPr id="301" name="Google Shape;301;p20"/>
            <p:cNvSpPr/>
            <p:nvPr/>
          </p:nvSpPr>
          <p:spPr>
            <a:xfrm>
              <a:off x="228605" y="172294"/>
              <a:ext cx="8801100" cy="88233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Một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basic oxide  + 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Nước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Dung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dịch</a:t>
              </a:r>
              <a:r>
                <a:rPr lang="en-US" sz="2800" b="1" dirty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base (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kiềm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 lvl="0"/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      (OB  +  H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2800" b="1" dirty="0" smtClean="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              B)</a:t>
              </a:r>
              <a:endParaRPr dirty="0"/>
            </a:p>
          </p:txBody>
        </p:sp>
        <p:cxnSp>
          <p:nvCxnSpPr>
            <p:cNvPr id="302" name="Google Shape;302;p20"/>
            <p:cNvCxnSpPr/>
            <p:nvPr/>
          </p:nvCxnSpPr>
          <p:spPr>
            <a:xfrm>
              <a:off x="4765680" y="439629"/>
              <a:ext cx="561975" cy="0"/>
            </a:xfrm>
            <a:prstGeom prst="straightConnector1">
              <a:avLst/>
            </a:prstGeom>
            <a:noFill/>
            <a:ln w="57150" cap="flat" cmpd="sng">
              <a:solidFill>
                <a:srgbClr val="0070C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303" name="Google Shape;303;p20"/>
          <p:cNvSpPr txBox="1"/>
          <p:nvPr/>
        </p:nvSpPr>
        <p:spPr>
          <a:xfrm>
            <a:off x="-21138" y="2512233"/>
            <a:ext cx="9029700" cy="58473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iết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PTHH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</a:t>
            </a:r>
            <a:r>
              <a:rPr lang="en-US" sz="3200" b="1" baseline="-25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5218113" y="2982913"/>
            <a:ext cx="20351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    I</a:t>
            </a:r>
            <a:endParaRPr sz="6000" b="1" baseline="-25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5605463" y="4756150"/>
            <a:ext cx="15113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      )</a:t>
            </a:r>
            <a:r>
              <a:rPr lang="en-US" sz="4400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0"/>
          <p:cNvSpPr/>
          <p:nvPr/>
        </p:nvSpPr>
        <p:spPr>
          <a:xfrm>
            <a:off x="3840163" y="5961063"/>
            <a:ext cx="762000" cy="647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cxnSp>
        <p:nvCxnSpPr>
          <p:cNvPr id="25" name="Google Shape;302;p20"/>
          <p:cNvCxnSpPr/>
          <p:nvPr/>
        </p:nvCxnSpPr>
        <p:spPr>
          <a:xfrm>
            <a:off x="4733925" y="966885"/>
            <a:ext cx="561975" cy="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474913"/>
            <a:ext cx="598488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8588" y="824043"/>
            <a:ext cx="1389063" cy="1630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23"/>
          <p:cNvGrpSpPr/>
          <p:nvPr/>
        </p:nvGrpSpPr>
        <p:grpSpPr>
          <a:xfrm>
            <a:off x="2548530" y="5135297"/>
            <a:ext cx="1641755" cy="611373"/>
            <a:chOff x="2629604" y="5608380"/>
            <a:chExt cx="1641755" cy="611136"/>
          </a:xfrm>
        </p:grpSpPr>
        <p:sp>
          <p:nvSpPr>
            <p:cNvPr id="334" name="Google Shape;334;p23"/>
            <p:cNvSpPr txBox="1"/>
            <p:nvPr/>
          </p:nvSpPr>
          <p:spPr>
            <a:xfrm>
              <a:off x="3261709" y="5757733"/>
              <a:ext cx="1009650" cy="461783"/>
            </a:xfrm>
            <a:prstGeom prst="rect">
              <a:avLst/>
            </a:prstGeom>
            <a:solidFill>
              <a:srgbClr val="E5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CuO</a:t>
              </a:r>
              <a:endParaRPr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5" name="Google Shape;335;p23"/>
            <p:cNvCxnSpPr/>
            <p:nvPr/>
          </p:nvCxnSpPr>
          <p:spPr>
            <a:xfrm>
              <a:off x="2629604" y="5608380"/>
              <a:ext cx="674663" cy="475719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36" name="Google Shape;336;p23"/>
          <p:cNvGrpSpPr/>
          <p:nvPr/>
        </p:nvGrpSpPr>
        <p:grpSpPr>
          <a:xfrm>
            <a:off x="2201862" y="1042987"/>
            <a:ext cx="1758950" cy="960437"/>
            <a:chOff x="2658370" y="5140808"/>
            <a:chExt cx="1758571" cy="959657"/>
          </a:xfrm>
        </p:grpSpPr>
        <p:sp>
          <p:nvSpPr>
            <p:cNvPr id="337" name="Google Shape;337;p23"/>
            <p:cNvSpPr txBox="1"/>
            <p:nvPr/>
          </p:nvSpPr>
          <p:spPr>
            <a:xfrm>
              <a:off x="3126582" y="5140808"/>
              <a:ext cx="1290359" cy="461587"/>
            </a:xfrm>
            <a:prstGeom prst="rect">
              <a:avLst/>
            </a:prstGeom>
            <a:solidFill>
              <a:srgbClr val="E5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dd</a:t>
              </a:r>
              <a:r>
                <a:rPr lang="en-US" sz="24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HCl</a:t>
              </a:r>
              <a:endParaRPr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38" name="Google Shape;338;p23"/>
            <p:cNvCxnSpPr/>
            <p:nvPr/>
          </p:nvCxnSpPr>
          <p:spPr>
            <a:xfrm rot="10800000" flipH="1">
              <a:off x="2658370" y="5638878"/>
              <a:ext cx="465038" cy="461587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9" name="Google Shape;339;p23"/>
          <p:cNvSpPr/>
          <p:nvPr/>
        </p:nvSpPr>
        <p:spPr>
          <a:xfrm flipH="1">
            <a:off x="2335213" y="2476500"/>
            <a:ext cx="152400" cy="17145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0" name="Google Shape;340;p23"/>
          <p:cNvSpPr/>
          <p:nvPr/>
        </p:nvSpPr>
        <p:spPr>
          <a:xfrm flipH="1">
            <a:off x="2368550" y="2474913"/>
            <a:ext cx="152400" cy="17145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1" name="Google Shape;341;p23"/>
          <p:cNvSpPr/>
          <p:nvPr/>
        </p:nvSpPr>
        <p:spPr>
          <a:xfrm flipH="1">
            <a:off x="2325688" y="2508250"/>
            <a:ext cx="152400" cy="17145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2" name="Google Shape;342;p23"/>
          <p:cNvSpPr/>
          <p:nvPr/>
        </p:nvSpPr>
        <p:spPr>
          <a:xfrm flipH="1">
            <a:off x="2351088" y="2517775"/>
            <a:ext cx="152400" cy="17145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43" name="Google Shape;343;p23"/>
          <p:cNvSpPr/>
          <p:nvPr/>
        </p:nvSpPr>
        <p:spPr>
          <a:xfrm flipH="1">
            <a:off x="2327275" y="2501900"/>
            <a:ext cx="152400" cy="17145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344" name="Google Shape;34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4388" y="2490788"/>
            <a:ext cx="6889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33600" y="3136858"/>
            <a:ext cx="612775" cy="264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3;p23"/>
          <p:cNvGrpSpPr/>
          <p:nvPr/>
        </p:nvGrpSpPr>
        <p:grpSpPr>
          <a:xfrm>
            <a:off x="2687151" y="5662537"/>
            <a:ext cx="1627723" cy="682212"/>
            <a:chOff x="2536182" y="5421825"/>
            <a:chExt cx="1627723" cy="681948"/>
          </a:xfrm>
        </p:grpSpPr>
        <p:sp>
          <p:nvSpPr>
            <p:cNvPr id="19" name="Google Shape;334;p23"/>
            <p:cNvSpPr txBox="1"/>
            <p:nvPr/>
          </p:nvSpPr>
          <p:spPr>
            <a:xfrm>
              <a:off x="3154255" y="5642328"/>
              <a:ext cx="1009650" cy="461445"/>
            </a:xfrm>
            <a:prstGeom prst="rect">
              <a:avLst/>
            </a:prstGeom>
            <a:solidFill>
              <a:srgbClr val="E5B8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" name="Google Shape;335;p23"/>
            <p:cNvCxnSpPr/>
            <p:nvPr/>
          </p:nvCxnSpPr>
          <p:spPr>
            <a:xfrm>
              <a:off x="2536182" y="5421825"/>
              <a:ext cx="618073" cy="451225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" name="Rectangle 3"/>
          <p:cNvSpPr/>
          <p:nvPr/>
        </p:nvSpPr>
        <p:spPr>
          <a:xfrm>
            <a:off x="3273974" y="5933899"/>
            <a:ext cx="1023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CuCl</a:t>
            </a:r>
            <a:r>
              <a:rPr lang="en-US" sz="2400" b="1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2400" dirty="0"/>
          </a:p>
        </p:txBody>
      </p:sp>
      <p:sp>
        <p:nvSpPr>
          <p:cNvPr id="24" name="Google Shape;325;p22"/>
          <p:cNvSpPr/>
          <p:nvPr/>
        </p:nvSpPr>
        <p:spPr>
          <a:xfrm>
            <a:off x="2438400" y="172086"/>
            <a:ext cx="6691312" cy="6031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dung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dịch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acid: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4538923" y="10013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nghiệm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HCl</a:t>
            </a:r>
            <a:r>
              <a:rPr lang="vi-VN" sz="28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vi-VN" sz="2800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/>
          <p:nvPr/>
        </p:nvSpPr>
        <p:spPr>
          <a:xfrm>
            <a:off x="2438400" y="14287"/>
            <a:ext cx="6691312" cy="8239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Tác dụng với dung dịch acid:</a:t>
            </a: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2743200" y="2702943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953734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Phương trình: </a:t>
            </a:r>
            <a:endParaRPr/>
          </a:p>
        </p:txBody>
      </p:sp>
      <p:sp>
        <p:nvSpPr>
          <p:cNvPr id="356" name="Google Shape;356;p24"/>
          <p:cNvSpPr txBox="1"/>
          <p:nvPr/>
        </p:nvSpPr>
        <p:spPr>
          <a:xfrm>
            <a:off x="3038475" y="3416300"/>
            <a:ext cx="5791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CuO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2HCl           CuCl</a:t>
            </a:r>
            <a:r>
              <a:rPr lang="en-US" sz="28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 H</a:t>
            </a:r>
            <a:r>
              <a:rPr lang="en-US" sz="2800" b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7" name="Google Shape;357;p24"/>
          <p:cNvCxnSpPr/>
          <p:nvPr/>
        </p:nvCxnSpPr>
        <p:spPr>
          <a:xfrm>
            <a:off x="5486400" y="3711575"/>
            <a:ext cx="44767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p24"/>
          <p:cNvSpPr/>
          <p:nvPr/>
        </p:nvSpPr>
        <p:spPr>
          <a:xfrm>
            <a:off x="2786063" y="4146458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luận: </a:t>
            </a:r>
            <a:endParaRPr/>
          </a:p>
        </p:txBody>
      </p:sp>
      <p:sp>
        <p:nvSpPr>
          <p:cNvPr id="359" name="Google Shape;359;p24"/>
          <p:cNvSpPr txBox="1"/>
          <p:nvPr/>
        </p:nvSpPr>
        <p:spPr>
          <a:xfrm>
            <a:off x="2887663" y="4814888"/>
            <a:ext cx="62420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oxide  + Acid        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0" name="Google Shape;360;p24"/>
          <p:cNvCxnSpPr/>
          <p:nvPr/>
        </p:nvCxnSpPr>
        <p:spPr>
          <a:xfrm>
            <a:off x="6172200" y="5105400"/>
            <a:ext cx="44767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Google Shape;359;p24"/>
          <p:cNvSpPr txBox="1"/>
          <p:nvPr/>
        </p:nvSpPr>
        <p:spPr>
          <a:xfrm>
            <a:off x="3038475" y="5229225"/>
            <a:ext cx="62420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(OB 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       M + 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O)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" name="Google Shape;360;p24"/>
          <p:cNvCxnSpPr/>
          <p:nvPr/>
        </p:nvCxnSpPr>
        <p:spPr>
          <a:xfrm>
            <a:off x="6182051" y="5491162"/>
            <a:ext cx="447675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 txBox="1"/>
          <p:nvPr/>
        </p:nvSpPr>
        <p:spPr>
          <a:xfrm>
            <a:off x="2044700" y="990600"/>
            <a:ext cx="6883400" cy="1200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VD: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PTHH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36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Fe</a:t>
            </a:r>
            <a:r>
              <a:rPr lang="en-US" sz="36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dd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acid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8" y="0"/>
            <a:ext cx="937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6"/>
          <p:cNvSpPr txBox="1"/>
          <p:nvPr/>
        </p:nvSpPr>
        <p:spPr>
          <a:xfrm>
            <a:off x="319088" y="1301750"/>
            <a:ext cx="41100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+ H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6" name="Google Shape;376;p26"/>
          <p:cNvCxnSpPr/>
          <p:nvPr/>
        </p:nvCxnSpPr>
        <p:spPr>
          <a:xfrm>
            <a:off x="4238625" y="1685925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77" name="Google Shape;377;p26"/>
          <p:cNvSpPr txBox="1"/>
          <p:nvPr/>
        </p:nvSpPr>
        <p:spPr>
          <a:xfrm>
            <a:off x="4630738" y="1289050"/>
            <a:ext cx="2430462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6858000" y="1308100"/>
            <a:ext cx="213836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</a:t>
            </a:r>
            <a:r>
              <a:rPr lang="en-US" sz="4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</a:t>
            </a:r>
            <a:endParaRPr sz="6000" b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206375" y="2822575"/>
            <a:ext cx="4227513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   H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0" name="Google Shape;380;p26"/>
          <p:cNvCxnSpPr/>
          <p:nvPr/>
        </p:nvCxnSpPr>
        <p:spPr>
          <a:xfrm>
            <a:off x="4440238" y="3200400"/>
            <a:ext cx="381000" cy="0"/>
          </a:xfrm>
          <a:prstGeom prst="straightConnector1">
            <a:avLst/>
          </a:prstGeom>
          <a:noFill/>
          <a:ln w="57150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81" name="Google Shape;381;p26"/>
          <p:cNvSpPr txBox="1"/>
          <p:nvPr/>
        </p:nvSpPr>
        <p:spPr>
          <a:xfrm>
            <a:off x="4783138" y="2847975"/>
            <a:ext cx="2651125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</a:t>
            </a:r>
            <a:r>
              <a:rPr lang="en-US" sz="4400" b="1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4400" b="1" baseline="-25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26"/>
          <p:cNvSpPr txBox="1"/>
          <p:nvPr/>
        </p:nvSpPr>
        <p:spPr>
          <a:xfrm>
            <a:off x="7061200" y="2794000"/>
            <a:ext cx="2293938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4400" b="1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     </a:t>
            </a:r>
            <a:endParaRPr sz="6000" b="1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26"/>
          <p:cNvSpPr txBox="1"/>
          <p:nvPr/>
        </p:nvSpPr>
        <p:spPr>
          <a:xfrm>
            <a:off x="5302250" y="1676400"/>
            <a:ext cx="228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32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26"/>
          <p:cNvSpPr txBox="1"/>
          <p:nvPr/>
        </p:nvSpPr>
        <p:spPr>
          <a:xfrm>
            <a:off x="5229225" y="5468938"/>
            <a:ext cx="7969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26"/>
          <p:cNvSpPr txBox="1"/>
          <p:nvPr/>
        </p:nvSpPr>
        <p:spPr>
          <a:xfrm>
            <a:off x="4414838" y="5468938"/>
            <a:ext cx="79692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60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26"/>
          <p:cNvSpPr txBox="1"/>
          <p:nvPr/>
        </p:nvSpPr>
        <p:spPr>
          <a:xfrm>
            <a:off x="4770438" y="909638"/>
            <a:ext cx="682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5665788" y="925513"/>
            <a:ext cx="6810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4983163" y="2339975"/>
            <a:ext cx="68262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5981700" y="2335213"/>
            <a:ext cx="68103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 sz="3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6"/>
          <p:cNvSpPr txBox="1"/>
          <p:nvPr/>
        </p:nvSpPr>
        <p:spPr>
          <a:xfrm>
            <a:off x="5319713" y="3255963"/>
            <a:ext cx="228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32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6"/>
          <p:cNvSpPr txBox="1"/>
          <p:nvPr/>
        </p:nvSpPr>
        <p:spPr>
          <a:xfrm>
            <a:off x="4899025" y="2843213"/>
            <a:ext cx="21875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4400" b="1" baseline="-25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0" b="1" baseline="-25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2360613" y="2822575"/>
            <a:ext cx="541337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    </a:t>
            </a:r>
            <a:endParaRPr sz="4400" b="1" baseline="-250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6"/>
          <p:cNvSpPr txBox="1"/>
          <p:nvPr/>
        </p:nvSpPr>
        <p:spPr>
          <a:xfrm>
            <a:off x="7705725" y="2786063"/>
            <a:ext cx="541338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b="1" baseline="-25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630</Words>
  <Application>Microsoft Office PowerPoint</Application>
  <PresentationFormat>On-screen Show (4:3)</PresentationFormat>
  <Paragraphs>160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Constantia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 Thảo</dc:creator>
  <cp:lastModifiedBy>Administrator</cp:lastModifiedBy>
  <cp:revision>20</cp:revision>
  <dcterms:created xsi:type="dcterms:W3CDTF">2006-08-16T00:00:00Z</dcterms:created>
  <dcterms:modified xsi:type="dcterms:W3CDTF">2021-09-13T02:37:29Z</dcterms:modified>
</cp:coreProperties>
</file>